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Proxima Nova" panose="020B0604020202020204" charset="0"/>
      <p:regular r:id="rId15"/>
      <p:bold r:id="rId16"/>
      <p:italic r:id="rId17"/>
      <p:boldItalic r:id="rId18"/>
    </p:embeddedFont>
    <p:embeddedFont>
      <p:font typeface="Proxima Nova Semibold" panose="020B0604020202020204" charset="0"/>
      <p:regular r:id="rId19"/>
      <p:bold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963f46d8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c963f46d8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bc62693d3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bc62693d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09ed40ded0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09ed40ded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09ed40ded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09ed40ded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09ed40ded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09ed40de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2bc62693d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2bc62693d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9ed40ded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9ed40de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9ed40ded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09ed40ded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9ed40ded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09ed40ded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9ed40ded0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09ed40ded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2bc62693d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2bc62693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2525"/>
            <a:ext cx="9144000" cy="1603500"/>
          </a:xfrm>
          <a:prstGeom prst="rect">
            <a:avLst/>
          </a:prstGeom>
          <a:effectLst>
            <a:outerShdw blurRad="57150" dist="66675" dir="5400000" algn="bl" rotWithShape="0">
              <a:srgbClr val="000000"/>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sz="4400">
                <a:latin typeface="Proxima Nova Semibold"/>
                <a:ea typeface="Proxima Nova Semibold"/>
                <a:cs typeface="Proxima Nova Semibold"/>
                <a:sym typeface="Proxima Nova Semibold"/>
              </a:rPr>
              <a:t>Where Are All of the Ammonia Oxidizers?: A Tale of Two Metals</a:t>
            </a:r>
            <a:endParaRPr sz="4400">
              <a:latin typeface="Proxima Nova Semibold"/>
              <a:ea typeface="Proxima Nova Semibold"/>
              <a:cs typeface="Proxima Nova Semibold"/>
              <a:sym typeface="Proxima Nova Semibold"/>
            </a:endParaRPr>
          </a:p>
        </p:txBody>
      </p:sp>
      <p:sp>
        <p:nvSpPr>
          <p:cNvPr id="55" name="Google Shape;55;p13"/>
          <p:cNvSpPr txBox="1">
            <a:spLocks noGrp="1"/>
          </p:cNvSpPr>
          <p:nvPr>
            <p:ph type="subTitle" idx="1"/>
          </p:nvPr>
        </p:nvSpPr>
        <p:spPr>
          <a:xfrm>
            <a:off x="311700" y="2667925"/>
            <a:ext cx="8520600" cy="19764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dk1"/>
                </a:solidFill>
                <a:latin typeface="Proxima Nova Semibold"/>
                <a:ea typeface="Proxima Nova Semibold"/>
                <a:cs typeface="Proxima Nova Semibold"/>
                <a:sym typeface="Proxima Nova Semibold"/>
              </a:rPr>
              <a:t>Simon Fronmueller</a:t>
            </a: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1100"/>
              <a:buFont typeface="Arial"/>
              <a:buNone/>
            </a:pPr>
            <a:r>
              <a:rPr lang="en" sz="2000">
                <a:solidFill>
                  <a:schemeClr val="dk1"/>
                </a:solidFill>
                <a:latin typeface="Proxima Nova Semibold"/>
                <a:ea typeface="Proxima Nova Semibold"/>
                <a:cs typeface="Proxima Nova Semibold"/>
                <a:sym typeface="Proxima Nova Semibold"/>
              </a:rPr>
              <a:t>Mentors/Advisors: Kate Weeks and Dr. Everett Shock</a:t>
            </a: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r>
              <a:rPr lang="en" sz="2000">
                <a:solidFill>
                  <a:schemeClr val="dk1"/>
                </a:solidFill>
                <a:latin typeface="Proxima Nova Semibold"/>
                <a:ea typeface="Proxima Nova Semibold"/>
                <a:cs typeface="Proxima Nova Semibold"/>
                <a:sym typeface="Proxima Nova Semibold"/>
              </a:rPr>
              <a:t>ASU School of Earth and Space Exploration</a:t>
            </a: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endParaRPr sz="2000">
              <a:solidFill>
                <a:schemeClr val="dk1"/>
              </a:solidFill>
              <a:latin typeface="Proxima Nova Semibold"/>
              <a:ea typeface="Proxima Nova Semibold"/>
              <a:cs typeface="Proxima Nova Semibold"/>
              <a:sym typeface="Proxima Nova Semibold"/>
            </a:endParaRPr>
          </a:p>
        </p:txBody>
      </p:sp>
      <p:pic>
        <p:nvPicPr>
          <p:cNvPr id="56" name="Google Shape;56;p13"/>
          <p:cNvPicPr preferRelativeResize="0"/>
          <p:nvPr/>
        </p:nvPicPr>
        <p:blipFill>
          <a:blip r:embed="rId4">
            <a:alphaModFix/>
          </a:blip>
          <a:stretch>
            <a:fillRect/>
          </a:stretch>
        </p:blipFill>
        <p:spPr>
          <a:xfrm>
            <a:off x="3620702" y="3631413"/>
            <a:ext cx="1540051" cy="1487975"/>
          </a:xfrm>
          <a:prstGeom prst="rect">
            <a:avLst/>
          </a:prstGeom>
          <a:noFill/>
          <a:ln>
            <a:noFill/>
          </a:ln>
        </p:spPr>
      </p:pic>
      <p:pic>
        <p:nvPicPr>
          <p:cNvPr id="57" name="Google Shape;57;p13"/>
          <p:cNvPicPr preferRelativeResize="0"/>
          <p:nvPr/>
        </p:nvPicPr>
        <p:blipFill>
          <a:blip r:embed="rId5">
            <a:alphaModFix/>
          </a:blip>
          <a:stretch>
            <a:fillRect/>
          </a:stretch>
        </p:blipFill>
        <p:spPr>
          <a:xfrm>
            <a:off x="5057449" y="3655525"/>
            <a:ext cx="1044150" cy="1439750"/>
          </a:xfrm>
          <a:prstGeom prst="rect">
            <a:avLst/>
          </a:prstGeom>
          <a:noFill/>
          <a:ln>
            <a:noFill/>
          </a:ln>
        </p:spPr>
      </p:pic>
      <p:pic>
        <p:nvPicPr>
          <p:cNvPr id="58" name="Google Shape;58;p13"/>
          <p:cNvPicPr preferRelativeResize="0"/>
          <p:nvPr/>
        </p:nvPicPr>
        <p:blipFill>
          <a:blip r:embed="rId6">
            <a:alphaModFix/>
          </a:blip>
          <a:stretch>
            <a:fillRect/>
          </a:stretch>
        </p:blipFill>
        <p:spPr>
          <a:xfrm>
            <a:off x="-4" y="3631400"/>
            <a:ext cx="1114579" cy="1487975"/>
          </a:xfrm>
          <a:prstGeom prst="rect">
            <a:avLst/>
          </a:prstGeom>
          <a:noFill/>
          <a:ln>
            <a:noFill/>
          </a:ln>
        </p:spPr>
      </p:pic>
      <p:pic>
        <p:nvPicPr>
          <p:cNvPr id="59" name="Google Shape;59;p13"/>
          <p:cNvPicPr preferRelativeResize="0"/>
          <p:nvPr/>
        </p:nvPicPr>
        <p:blipFill>
          <a:blip r:embed="rId7">
            <a:alphaModFix/>
          </a:blip>
          <a:stretch>
            <a:fillRect/>
          </a:stretch>
        </p:blipFill>
        <p:spPr>
          <a:xfrm>
            <a:off x="311697" y="3631400"/>
            <a:ext cx="2975927" cy="1487975"/>
          </a:xfrm>
          <a:prstGeom prst="rect">
            <a:avLst/>
          </a:prstGeom>
          <a:noFill/>
          <a:ln>
            <a:noFill/>
          </a:ln>
        </p:spPr>
      </p:pic>
      <p:pic>
        <p:nvPicPr>
          <p:cNvPr id="60" name="Google Shape;60;p13"/>
          <p:cNvPicPr preferRelativeResize="0"/>
          <p:nvPr/>
        </p:nvPicPr>
        <p:blipFill>
          <a:blip r:embed="rId8">
            <a:alphaModFix/>
          </a:blip>
          <a:stretch>
            <a:fillRect/>
          </a:stretch>
        </p:blipFill>
        <p:spPr>
          <a:xfrm>
            <a:off x="2377100" y="3708649"/>
            <a:ext cx="1333500" cy="1333500"/>
          </a:xfrm>
          <a:prstGeom prst="rect">
            <a:avLst/>
          </a:prstGeom>
          <a:noFill/>
          <a:ln>
            <a:noFill/>
          </a:ln>
        </p:spPr>
      </p:pic>
      <p:sp>
        <p:nvSpPr>
          <p:cNvPr id="61" name="Google Shape;61;p13"/>
          <p:cNvSpPr txBox="1"/>
          <p:nvPr/>
        </p:nvSpPr>
        <p:spPr>
          <a:xfrm>
            <a:off x="6283925" y="4135900"/>
            <a:ext cx="2613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Proxima Nova Semibold"/>
                <a:ea typeface="Proxima Nova Semibold"/>
                <a:cs typeface="Proxima Nova Semibold"/>
                <a:sym typeface="Proxima Nova Semibold"/>
              </a:rPr>
              <a:t>AZ Space Grant Symposium</a:t>
            </a:r>
            <a:endParaRPr>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None/>
            </a:pPr>
            <a:r>
              <a:rPr lang="en">
                <a:solidFill>
                  <a:schemeClr val="dk1"/>
                </a:solidFill>
                <a:latin typeface="Proxima Nova Semibold"/>
                <a:ea typeface="Proxima Nova Semibold"/>
                <a:cs typeface="Proxima Nova Semibold"/>
                <a:sym typeface="Proxima Nova Semibold"/>
              </a:rPr>
              <a:t>April 19-20, 2024</a:t>
            </a:r>
            <a:endParaRPr>
              <a:solidFill>
                <a:schemeClr val="dk1"/>
              </a:solidFill>
              <a:latin typeface="Proxima Nova Semibold"/>
              <a:ea typeface="Proxima Nova Semibold"/>
              <a:cs typeface="Proxima Nova Semibold"/>
              <a:sym typeface="Proxima Nova Semibold"/>
            </a:endParaRPr>
          </a:p>
        </p:txBody>
      </p:sp>
      <p:sp>
        <p:nvSpPr>
          <p:cNvPr id="62" name="Google Shape;62;p13"/>
          <p:cNvSpPr txBox="1"/>
          <p:nvPr/>
        </p:nvSpPr>
        <p:spPr>
          <a:xfrm>
            <a:off x="6810925" y="4751500"/>
            <a:ext cx="2290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Background image credit: AGU</a:t>
            </a:r>
            <a:endParaRPr sz="800">
              <a:solidFill>
                <a:schemeClr val="dk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1539450" y="0"/>
            <a:ext cx="60651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latin typeface="Proxima Nova Semibold"/>
                <a:ea typeface="Proxima Nova Semibold"/>
                <a:cs typeface="Proxima Nova Semibold"/>
                <a:sym typeface="Proxima Nova Semibold"/>
              </a:rPr>
              <a:t>Preliminary Results (Iron)</a:t>
            </a:r>
            <a:endParaRPr sz="4000">
              <a:latin typeface="Proxima Nova Semibold"/>
              <a:ea typeface="Proxima Nova Semibold"/>
              <a:cs typeface="Proxima Nova Semibold"/>
              <a:sym typeface="Proxima Nova Semibold"/>
            </a:endParaRPr>
          </a:p>
        </p:txBody>
      </p:sp>
      <p:pic>
        <p:nvPicPr>
          <p:cNvPr id="149" name="Google Shape;149;p22"/>
          <p:cNvPicPr preferRelativeResize="0"/>
          <p:nvPr/>
        </p:nvPicPr>
        <p:blipFill>
          <a:blip r:embed="rId3">
            <a:alphaModFix/>
          </a:blip>
          <a:stretch>
            <a:fillRect/>
          </a:stretch>
        </p:blipFill>
        <p:spPr>
          <a:xfrm>
            <a:off x="108400" y="3935625"/>
            <a:ext cx="757100" cy="1075075"/>
          </a:xfrm>
          <a:prstGeom prst="rect">
            <a:avLst/>
          </a:prstGeom>
          <a:noFill/>
          <a:ln>
            <a:noFill/>
          </a:ln>
        </p:spPr>
      </p:pic>
      <p:sp>
        <p:nvSpPr>
          <p:cNvPr id="150" name="Google Shape;150;p22"/>
          <p:cNvSpPr txBox="1"/>
          <p:nvPr/>
        </p:nvSpPr>
        <p:spPr>
          <a:xfrm>
            <a:off x="1277300" y="3829775"/>
            <a:ext cx="7222200" cy="10752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Appears to corroborate speciation results</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Copper experiments in progress right now!</a:t>
            </a:r>
            <a:endParaRPr sz="2000">
              <a:solidFill>
                <a:schemeClr val="dk1"/>
              </a:solidFill>
              <a:latin typeface="Proxima Nova Semibold"/>
              <a:ea typeface="Proxima Nova Semibold"/>
              <a:cs typeface="Proxima Nova Semibold"/>
              <a:sym typeface="Proxima Nova Semibold"/>
            </a:endParaRPr>
          </a:p>
        </p:txBody>
      </p:sp>
      <p:pic>
        <p:nvPicPr>
          <p:cNvPr id="151" name="Google Shape;151;p22"/>
          <p:cNvPicPr preferRelativeResize="0"/>
          <p:nvPr/>
        </p:nvPicPr>
        <p:blipFill>
          <a:blip r:embed="rId4">
            <a:alphaModFix/>
          </a:blip>
          <a:stretch>
            <a:fillRect/>
          </a:stretch>
        </p:blipFill>
        <p:spPr>
          <a:xfrm>
            <a:off x="-9" y="1027387"/>
            <a:ext cx="4613535" cy="2852700"/>
          </a:xfrm>
          <a:prstGeom prst="rect">
            <a:avLst/>
          </a:prstGeom>
          <a:noFill/>
          <a:ln>
            <a:noFill/>
          </a:ln>
        </p:spPr>
      </p:pic>
      <p:pic>
        <p:nvPicPr>
          <p:cNvPr id="152" name="Google Shape;152;p22"/>
          <p:cNvPicPr preferRelativeResize="0"/>
          <p:nvPr/>
        </p:nvPicPr>
        <p:blipFill>
          <a:blip r:embed="rId5">
            <a:alphaModFix/>
          </a:blip>
          <a:stretch>
            <a:fillRect/>
          </a:stretch>
        </p:blipFill>
        <p:spPr>
          <a:xfrm>
            <a:off x="4572000" y="1027375"/>
            <a:ext cx="4613532" cy="2852700"/>
          </a:xfrm>
          <a:prstGeom prst="rect">
            <a:avLst/>
          </a:prstGeom>
          <a:noFill/>
          <a:ln>
            <a:noFill/>
          </a:ln>
        </p:spPr>
      </p:pic>
      <p:sp>
        <p:nvSpPr>
          <p:cNvPr id="153" name="Google Shape;153;p22"/>
          <p:cNvSpPr txBox="1"/>
          <p:nvPr/>
        </p:nvSpPr>
        <p:spPr>
          <a:xfrm>
            <a:off x="1363025" y="625800"/>
            <a:ext cx="6408000" cy="3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0.029 mM/hour                                              0.024 mM/hour</a:t>
            </a: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2058150" y="102375"/>
            <a:ext cx="50277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Acknowledgements</a:t>
            </a:r>
            <a:endParaRPr sz="4000">
              <a:latin typeface="Proxima Nova Semibold"/>
              <a:ea typeface="Proxima Nova Semibold"/>
              <a:cs typeface="Proxima Nova Semibold"/>
              <a:sym typeface="Proxima Nova Semibold"/>
            </a:endParaRPr>
          </a:p>
        </p:txBody>
      </p:sp>
      <p:sp>
        <p:nvSpPr>
          <p:cNvPr id="159" name="Google Shape;159;p23"/>
          <p:cNvSpPr txBox="1">
            <a:spLocks noGrp="1"/>
          </p:cNvSpPr>
          <p:nvPr>
            <p:ph type="body" idx="1"/>
          </p:nvPr>
        </p:nvSpPr>
        <p:spPr>
          <a:xfrm>
            <a:off x="1111650" y="908250"/>
            <a:ext cx="6920700" cy="3179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700">
                <a:solidFill>
                  <a:schemeClr val="dk1"/>
                </a:solidFill>
                <a:latin typeface="Proxima Nova Semibold"/>
                <a:ea typeface="Proxima Nova Semibold"/>
                <a:cs typeface="Proxima Nova Semibold"/>
                <a:sym typeface="Proxima Nova Semibold"/>
              </a:rPr>
              <a:t>Thank you to Kate Weeks, Dr. Everett Shock, and other members of the GEOPIG research group for your advice and support on this project as well as ASU Space Grant for funding my research and people like Dr. Tom Sharp and Desiree Crawl for supporting me and other interns throughout the year.</a:t>
            </a:r>
            <a:endParaRPr sz="27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0"/>
              </a:spcAft>
              <a:buNone/>
            </a:pPr>
            <a:endParaRPr sz="2700">
              <a:solidFill>
                <a:schemeClr val="dk1"/>
              </a:solidFill>
            </a:endParaRPr>
          </a:p>
          <a:p>
            <a:pPr marL="457200" lvl="0" indent="0" algn="l" rtl="0">
              <a:spcBef>
                <a:spcPts val="1200"/>
              </a:spcBef>
              <a:spcAft>
                <a:spcPts val="0"/>
              </a:spcAft>
              <a:buNone/>
            </a:pPr>
            <a:endParaRPr sz="2700">
              <a:solidFill>
                <a:schemeClr val="dk1"/>
              </a:solidFill>
            </a:endParaRPr>
          </a:p>
          <a:p>
            <a:pPr marL="457200" lvl="0" indent="0" algn="l" rtl="0">
              <a:spcBef>
                <a:spcPts val="1200"/>
              </a:spcBef>
              <a:spcAft>
                <a:spcPts val="0"/>
              </a:spcAft>
              <a:buNone/>
            </a:pPr>
            <a:endParaRPr sz="2700">
              <a:solidFill>
                <a:schemeClr val="dk1"/>
              </a:solidFill>
            </a:endParaRPr>
          </a:p>
          <a:p>
            <a:pPr marL="457200" lvl="0" indent="0" algn="l" rtl="0">
              <a:spcBef>
                <a:spcPts val="1200"/>
              </a:spcBef>
              <a:spcAft>
                <a:spcPts val="1200"/>
              </a:spcAft>
              <a:buNone/>
            </a:pPr>
            <a:endParaRPr sz="2700">
              <a:solidFill>
                <a:schemeClr val="dk1"/>
              </a:solidFill>
              <a:latin typeface="Proxima Nova Semibold"/>
              <a:ea typeface="Proxima Nova Semibold"/>
              <a:cs typeface="Proxima Nova Semibold"/>
              <a:sym typeface="Proxima Nova Semibold"/>
            </a:endParaRPr>
          </a:p>
        </p:txBody>
      </p:sp>
      <p:pic>
        <p:nvPicPr>
          <p:cNvPr id="160" name="Google Shape;160;p23"/>
          <p:cNvPicPr preferRelativeResize="0"/>
          <p:nvPr/>
        </p:nvPicPr>
        <p:blipFill>
          <a:blip r:embed="rId3">
            <a:alphaModFix/>
          </a:blip>
          <a:stretch>
            <a:fillRect/>
          </a:stretch>
        </p:blipFill>
        <p:spPr>
          <a:xfrm>
            <a:off x="108400" y="3935625"/>
            <a:ext cx="757100" cy="1075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64"/>
        <p:cNvGrpSpPr/>
        <p:nvPr/>
      </p:nvGrpSpPr>
      <p:grpSpPr>
        <a:xfrm>
          <a:off x="0" y="0"/>
          <a:ext cx="0" cy="0"/>
          <a:chOff x="0" y="0"/>
          <a:chExt cx="0" cy="0"/>
        </a:xfrm>
      </p:grpSpPr>
      <p:sp>
        <p:nvSpPr>
          <p:cNvPr id="165" name="Google Shape;165;p24"/>
          <p:cNvSpPr txBox="1">
            <a:spLocks noGrp="1"/>
          </p:cNvSpPr>
          <p:nvPr>
            <p:ph type="body" idx="1"/>
          </p:nvPr>
        </p:nvSpPr>
        <p:spPr>
          <a:xfrm>
            <a:off x="311700" y="123245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6000">
                <a:solidFill>
                  <a:schemeClr val="dk1"/>
                </a:solidFill>
                <a:latin typeface="Proxima Nova Semibold"/>
                <a:ea typeface="Proxima Nova Semibold"/>
                <a:cs typeface="Proxima Nova Semibold"/>
                <a:sym typeface="Proxima Nova Semibold"/>
              </a:rPr>
              <a:t>Thank you for your attention!</a:t>
            </a:r>
            <a:endParaRPr sz="6000">
              <a:solidFill>
                <a:schemeClr val="dk1"/>
              </a:solidFill>
              <a:latin typeface="Proxima Nova Semibold"/>
              <a:ea typeface="Proxima Nova Semibold"/>
              <a:cs typeface="Proxima Nova Semibold"/>
              <a:sym typeface="Proxima Nova Semibold"/>
            </a:endParaRPr>
          </a:p>
        </p:txBody>
      </p:sp>
      <p:pic>
        <p:nvPicPr>
          <p:cNvPr id="166" name="Google Shape;166;p24"/>
          <p:cNvPicPr preferRelativeResize="0"/>
          <p:nvPr/>
        </p:nvPicPr>
        <p:blipFill>
          <a:blip r:embed="rId3">
            <a:alphaModFix/>
          </a:blip>
          <a:stretch>
            <a:fillRect/>
          </a:stretch>
        </p:blipFill>
        <p:spPr>
          <a:xfrm>
            <a:off x="108400" y="3935625"/>
            <a:ext cx="757100" cy="1075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311700" y="1077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4020">
                <a:latin typeface="Proxima Nova Semibold"/>
                <a:ea typeface="Proxima Nova Semibold"/>
                <a:cs typeface="Proxima Nova Semibold"/>
                <a:sym typeface="Proxima Nova Semibold"/>
              </a:rPr>
              <a:t>What are Ammonia Oxidizers?</a:t>
            </a:r>
            <a:endParaRPr sz="4020">
              <a:latin typeface="Proxima Nova Semibold"/>
              <a:ea typeface="Proxima Nova Semibold"/>
              <a:cs typeface="Proxima Nova Semibold"/>
              <a:sym typeface="Proxima Nova Semibold"/>
            </a:endParaRPr>
          </a:p>
        </p:txBody>
      </p:sp>
      <p:sp>
        <p:nvSpPr>
          <p:cNvPr id="68" name="Google Shape;68;p14"/>
          <p:cNvSpPr txBox="1">
            <a:spLocks noGrp="1"/>
          </p:cNvSpPr>
          <p:nvPr>
            <p:ph type="body" idx="1"/>
          </p:nvPr>
        </p:nvSpPr>
        <p:spPr>
          <a:xfrm>
            <a:off x="174675" y="930175"/>
            <a:ext cx="5023500" cy="3423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Microbes (archaea and bacteria)</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Oxidize ammonia for energy</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Globally abundant</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Critical to nitrogen cycle</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Used in wastewater treatment</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Understudied and hard to culture</a:t>
            </a:r>
            <a:endParaRPr sz="2400">
              <a:solidFill>
                <a:schemeClr val="dk1"/>
              </a:solidFill>
              <a:latin typeface="Proxima Nova Semibold"/>
              <a:ea typeface="Proxima Nova Semibold"/>
              <a:cs typeface="Proxima Nova Semibold"/>
              <a:sym typeface="Proxima Nova Semibold"/>
            </a:endParaRPr>
          </a:p>
        </p:txBody>
      </p:sp>
      <p:sp>
        <p:nvSpPr>
          <p:cNvPr id="69" name="Google Shape;69;p14"/>
          <p:cNvSpPr txBox="1"/>
          <p:nvPr/>
        </p:nvSpPr>
        <p:spPr>
          <a:xfrm>
            <a:off x="6800375" y="1458725"/>
            <a:ext cx="236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pic>
        <p:nvPicPr>
          <p:cNvPr id="70" name="Google Shape;70;p14"/>
          <p:cNvPicPr preferRelativeResize="0"/>
          <p:nvPr/>
        </p:nvPicPr>
        <p:blipFill>
          <a:blip r:embed="rId3">
            <a:alphaModFix/>
          </a:blip>
          <a:stretch>
            <a:fillRect/>
          </a:stretch>
        </p:blipFill>
        <p:spPr>
          <a:xfrm>
            <a:off x="174670" y="3886025"/>
            <a:ext cx="759356" cy="1078275"/>
          </a:xfrm>
          <a:prstGeom prst="rect">
            <a:avLst/>
          </a:prstGeom>
          <a:noFill/>
          <a:ln>
            <a:noFill/>
          </a:ln>
        </p:spPr>
      </p:pic>
      <p:pic>
        <p:nvPicPr>
          <p:cNvPr id="71" name="Google Shape;71;p14"/>
          <p:cNvPicPr preferRelativeResize="0"/>
          <p:nvPr/>
        </p:nvPicPr>
        <p:blipFill rotWithShape="1">
          <a:blip r:embed="rId4">
            <a:alphaModFix/>
          </a:blip>
          <a:srcRect l="159" r="169"/>
          <a:stretch/>
        </p:blipFill>
        <p:spPr>
          <a:xfrm>
            <a:off x="4934675" y="1510125"/>
            <a:ext cx="4209325" cy="3199100"/>
          </a:xfrm>
          <a:prstGeom prst="rect">
            <a:avLst/>
          </a:prstGeom>
          <a:noFill/>
          <a:ln>
            <a:noFill/>
          </a:ln>
        </p:spPr>
      </p:pic>
      <p:sp>
        <p:nvSpPr>
          <p:cNvPr id="72" name="Google Shape;72;p14"/>
          <p:cNvSpPr txBox="1"/>
          <p:nvPr/>
        </p:nvSpPr>
        <p:spPr>
          <a:xfrm>
            <a:off x="6545375" y="4835700"/>
            <a:ext cx="2624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Modified Image Source: Anne Bernhard (2010)</a:t>
            </a:r>
            <a:endParaRPr sz="800">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585950" y="84625"/>
            <a:ext cx="59721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The Mystery</a:t>
            </a:r>
            <a:endParaRPr sz="4000">
              <a:latin typeface="Proxima Nova Semibold"/>
              <a:ea typeface="Proxima Nova Semibold"/>
              <a:cs typeface="Proxima Nova Semibold"/>
              <a:sym typeface="Proxima Nova Semibold"/>
            </a:endParaRPr>
          </a:p>
        </p:txBody>
      </p:sp>
      <p:sp>
        <p:nvSpPr>
          <p:cNvPr id="78" name="Google Shape;78;p15"/>
          <p:cNvSpPr txBox="1">
            <a:spLocks noGrp="1"/>
          </p:cNvSpPr>
          <p:nvPr>
            <p:ph type="body" idx="1"/>
          </p:nvPr>
        </p:nvSpPr>
        <p:spPr>
          <a:xfrm>
            <a:off x="972450" y="1050725"/>
            <a:ext cx="5163900" cy="3288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Nitrogen cycle critical to all life, including in hot springs, so would expect to find them in YNP springs</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Conditions seem suitable for AOA (ammonia oxidizing archaea)</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Char char="●"/>
            </a:pPr>
            <a:r>
              <a:rPr lang="en" sz="2400">
                <a:solidFill>
                  <a:schemeClr val="dk1"/>
                </a:solidFill>
                <a:latin typeface="Proxima Nova Semibold"/>
                <a:ea typeface="Proxima Nova Semibold"/>
                <a:cs typeface="Proxima Nova Semibold"/>
                <a:sym typeface="Proxima Nova Semibold"/>
              </a:rPr>
              <a:t>AOA seemingly absent </a:t>
            </a: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Geochemical cause unknown</a:t>
            </a:r>
            <a:endParaRPr sz="24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0"/>
              </a:spcAft>
              <a:buNone/>
            </a:pPr>
            <a:endParaRPr sz="2400">
              <a:solidFill>
                <a:schemeClr val="dk1"/>
              </a:solidFill>
              <a:latin typeface="Proxima Nova Semibold"/>
              <a:ea typeface="Proxima Nova Semibold"/>
              <a:cs typeface="Proxima Nova Semibold"/>
              <a:sym typeface="Proxima Nova Semibold"/>
            </a:endParaRPr>
          </a:p>
          <a:p>
            <a:pPr marL="457200" lvl="0" indent="-381000" algn="l" rtl="0">
              <a:spcBef>
                <a:spcPts val="1200"/>
              </a:spcBef>
              <a:spcAft>
                <a:spcPts val="0"/>
              </a:spcAft>
              <a:buClr>
                <a:schemeClr val="dk1"/>
              </a:buClr>
              <a:buSzPts val="2400"/>
              <a:buFont typeface="Proxima Nova Semibold"/>
              <a:buChar char="●"/>
            </a:pPr>
            <a:endParaRPr sz="24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1200"/>
              </a:spcAft>
              <a:buNone/>
            </a:pPr>
            <a:endParaRPr sz="2400">
              <a:solidFill>
                <a:schemeClr val="dk1"/>
              </a:solidFill>
              <a:latin typeface="Proxima Nova Semibold"/>
              <a:ea typeface="Proxima Nova Semibold"/>
              <a:cs typeface="Proxima Nova Semibold"/>
              <a:sym typeface="Proxima Nova Semibold"/>
            </a:endParaRPr>
          </a:p>
        </p:txBody>
      </p:sp>
      <p:sp>
        <p:nvSpPr>
          <p:cNvPr id="79" name="Google Shape;79;p15"/>
          <p:cNvSpPr txBox="1"/>
          <p:nvPr/>
        </p:nvSpPr>
        <p:spPr>
          <a:xfrm>
            <a:off x="5335325" y="1079300"/>
            <a:ext cx="383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sp>
        <p:nvSpPr>
          <p:cNvPr id="80" name="Google Shape;80;p15"/>
          <p:cNvSpPr txBox="1"/>
          <p:nvPr/>
        </p:nvSpPr>
        <p:spPr>
          <a:xfrm>
            <a:off x="6630225" y="4473150"/>
            <a:ext cx="2297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lt1"/>
              </a:solidFill>
            </a:endParaRPr>
          </a:p>
        </p:txBody>
      </p:sp>
      <p:pic>
        <p:nvPicPr>
          <p:cNvPr id="81" name="Google Shape;81;p15"/>
          <p:cNvPicPr preferRelativeResize="0"/>
          <p:nvPr/>
        </p:nvPicPr>
        <p:blipFill>
          <a:blip r:embed="rId3">
            <a:alphaModFix/>
          </a:blip>
          <a:stretch>
            <a:fillRect/>
          </a:stretch>
        </p:blipFill>
        <p:spPr>
          <a:xfrm>
            <a:off x="140000" y="3882925"/>
            <a:ext cx="757100" cy="1075075"/>
          </a:xfrm>
          <a:prstGeom prst="rect">
            <a:avLst/>
          </a:prstGeom>
          <a:noFill/>
          <a:ln>
            <a:noFill/>
          </a:ln>
        </p:spPr>
      </p:pic>
      <p:pic>
        <p:nvPicPr>
          <p:cNvPr id="82" name="Google Shape;82;p15"/>
          <p:cNvPicPr preferRelativeResize="0"/>
          <p:nvPr/>
        </p:nvPicPr>
        <p:blipFill>
          <a:blip r:embed="rId4">
            <a:alphaModFix/>
          </a:blip>
          <a:stretch>
            <a:fillRect/>
          </a:stretch>
        </p:blipFill>
        <p:spPr>
          <a:xfrm>
            <a:off x="6389325" y="522974"/>
            <a:ext cx="2774000" cy="4344399"/>
          </a:xfrm>
          <a:prstGeom prst="rect">
            <a:avLst/>
          </a:prstGeom>
          <a:noFill/>
          <a:ln>
            <a:noFill/>
          </a:ln>
        </p:spPr>
      </p:pic>
      <p:sp>
        <p:nvSpPr>
          <p:cNvPr id="83" name="Google Shape;83;p15"/>
          <p:cNvSpPr txBox="1"/>
          <p:nvPr/>
        </p:nvSpPr>
        <p:spPr>
          <a:xfrm>
            <a:off x="6520275" y="4899875"/>
            <a:ext cx="2517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Modified image source: Anne Daebeler, et al. (2018)</a:t>
            </a:r>
            <a:endParaRPr sz="800">
              <a:solidFill>
                <a:schemeClr val="dk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159900" y="0"/>
            <a:ext cx="88242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Hypothesis: Miserable Metalheads!</a:t>
            </a:r>
            <a:endParaRPr sz="4000">
              <a:latin typeface="Proxima Nova Semibold"/>
              <a:ea typeface="Proxima Nova Semibold"/>
              <a:cs typeface="Proxima Nova Semibold"/>
              <a:sym typeface="Proxima Nova Semibold"/>
            </a:endParaRPr>
          </a:p>
        </p:txBody>
      </p:sp>
      <p:sp>
        <p:nvSpPr>
          <p:cNvPr id="89" name="Google Shape;89;p16"/>
          <p:cNvSpPr txBox="1">
            <a:spLocks noGrp="1"/>
          </p:cNvSpPr>
          <p:nvPr>
            <p:ph type="body" idx="1"/>
          </p:nvPr>
        </p:nvSpPr>
        <p:spPr>
          <a:xfrm>
            <a:off x="74700" y="594350"/>
            <a:ext cx="8994600" cy="21501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Ammonia oxidation needs enzymes</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Copper and iron ions are cofactors</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Cofactors are the “car keys” of an enzyme</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Hot springs may not have enough</a:t>
            </a:r>
            <a:endParaRPr sz="2400">
              <a:solidFill>
                <a:schemeClr val="dk1"/>
              </a:solidFill>
              <a:latin typeface="Proxima Nova Semibold"/>
              <a:ea typeface="Proxima Nova Semibold"/>
              <a:cs typeface="Proxima Nova Semibold"/>
              <a:sym typeface="Proxima Nova Semibold"/>
            </a:endParaRPr>
          </a:p>
          <a:p>
            <a:pPr marL="457200" lvl="0" indent="-381000" algn="l" rtl="0">
              <a:lnSpc>
                <a:spcPct val="100000"/>
              </a:lnSpc>
              <a:spcBef>
                <a:spcPts val="0"/>
              </a:spcBef>
              <a:spcAft>
                <a:spcPts val="0"/>
              </a:spcAft>
              <a:buClr>
                <a:schemeClr val="dk1"/>
              </a:buClr>
              <a:buSzPts val="2400"/>
              <a:buFont typeface="Proxima Nova Semibold"/>
              <a:buChar char="●"/>
            </a:pPr>
            <a:r>
              <a:rPr lang="en" sz="2400">
                <a:solidFill>
                  <a:schemeClr val="dk1"/>
                </a:solidFill>
                <a:latin typeface="Proxima Nova Semibold"/>
                <a:ea typeface="Proxima Nova Semibold"/>
                <a:cs typeface="Proxima Nova Semibold"/>
                <a:sym typeface="Proxima Nova Semibold"/>
              </a:rPr>
              <a:t>Copper / iron ions must be “bioavailable”</a:t>
            </a:r>
            <a:endParaRPr sz="2400">
              <a:solidFill>
                <a:schemeClr val="dk1"/>
              </a:solidFill>
              <a:latin typeface="Proxima Nova Semibold"/>
              <a:ea typeface="Proxima Nova Semibold"/>
              <a:cs typeface="Proxima Nova Semibold"/>
              <a:sym typeface="Proxima Nova Semibold"/>
            </a:endParaRPr>
          </a:p>
        </p:txBody>
      </p:sp>
      <p:sp>
        <p:nvSpPr>
          <p:cNvPr id="90" name="Google Shape;90;p16"/>
          <p:cNvSpPr txBox="1"/>
          <p:nvPr/>
        </p:nvSpPr>
        <p:spPr>
          <a:xfrm>
            <a:off x="6115275" y="1669550"/>
            <a:ext cx="168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1" name="Google Shape;91;p16"/>
          <p:cNvPicPr preferRelativeResize="0"/>
          <p:nvPr/>
        </p:nvPicPr>
        <p:blipFill>
          <a:blip r:embed="rId3">
            <a:alphaModFix/>
          </a:blip>
          <a:stretch>
            <a:fillRect/>
          </a:stretch>
        </p:blipFill>
        <p:spPr>
          <a:xfrm>
            <a:off x="1108825" y="2528375"/>
            <a:ext cx="7401001" cy="2402200"/>
          </a:xfrm>
          <a:prstGeom prst="rect">
            <a:avLst/>
          </a:prstGeom>
          <a:noFill/>
          <a:ln>
            <a:noFill/>
          </a:ln>
        </p:spPr>
      </p:pic>
      <p:sp>
        <p:nvSpPr>
          <p:cNvPr id="92" name="Google Shape;92;p16"/>
          <p:cNvSpPr txBox="1"/>
          <p:nvPr/>
        </p:nvSpPr>
        <p:spPr>
          <a:xfrm>
            <a:off x="6002100" y="4835700"/>
            <a:ext cx="3067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Modified image credit: Christa Schleper, et al. (2010) </a:t>
            </a:r>
            <a:endParaRPr sz="800">
              <a:solidFill>
                <a:schemeClr val="dk1"/>
              </a:solidFill>
              <a:latin typeface="Proxima Nova"/>
              <a:ea typeface="Proxima Nova"/>
              <a:cs typeface="Proxima Nova"/>
              <a:sym typeface="Proxima Nova"/>
            </a:endParaRPr>
          </a:p>
        </p:txBody>
      </p:sp>
      <p:pic>
        <p:nvPicPr>
          <p:cNvPr id="93" name="Google Shape;93;p16"/>
          <p:cNvPicPr preferRelativeResize="0"/>
          <p:nvPr/>
        </p:nvPicPr>
        <p:blipFill>
          <a:blip r:embed="rId4">
            <a:alphaModFix/>
          </a:blip>
          <a:stretch>
            <a:fillRect/>
          </a:stretch>
        </p:blipFill>
        <p:spPr>
          <a:xfrm>
            <a:off x="94875" y="3914550"/>
            <a:ext cx="806075" cy="1144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140400" y="-94925"/>
            <a:ext cx="88632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Bountiful Bioavailable Iron</a:t>
            </a:r>
            <a:endParaRPr sz="4000"/>
          </a:p>
        </p:txBody>
      </p:sp>
      <p:sp>
        <p:nvSpPr>
          <p:cNvPr id="99" name="Google Shape;99;p17"/>
          <p:cNvSpPr txBox="1"/>
          <p:nvPr/>
        </p:nvSpPr>
        <p:spPr>
          <a:xfrm>
            <a:off x="6083675" y="4525850"/>
            <a:ext cx="308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0" name="Google Shape;100;p17"/>
          <p:cNvSpPr txBox="1"/>
          <p:nvPr/>
        </p:nvSpPr>
        <p:spPr>
          <a:xfrm>
            <a:off x="5998200" y="3674388"/>
            <a:ext cx="314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800">
                <a:solidFill>
                  <a:schemeClr val="dk1"/>
                </a:solidFill>
                <a:latin typeface="Proxima Nova"/>
                <a:ea typeface="Proxima Nova"/>
                <a:cs typeface="Proxima Nova"/>
                <a:sym typeface="Proxima Nova"/>
              </a:rPr>
              <a:t>Minimum concentration source: Roxana T. Shafiee, et al. (2019)</a:t>
            </a:r>
            <a:endParaRPr sz="800">
              <a:latin typeface="Proxima Nova"/>
              <a:ea typeface="Proxima Nova"/>
              <a:cs typeface="Proxima Nova"/>
              <a:sym typeface="Proxima Nova"/>
            </a:endParaRPr>
          </a:p>
        </p:txBody>
      </p:sp>
      <p:pic>
        <p:nvPicPr>
          <p:cNvPr id="101" name="Google Shape;101;p17"/>
          <p:cNvPicPr preferRelativeResize="0"/>
          <p:nvPr/>
        </p:nvPicPr>
        <p:blipFill>
          <a:blip r:embed="rId3">
            <a:alphaModFix/>
          </a:blip>
          <a:stretch>
            <a:fillRect/>
          </a:stretch>
        </p:blipFill>
        <p:spPr>
          <a:xfrm>
            <a:off x="108400" y="3935625"/>
            <a:ext cx="757100" cy="1075075"/>
          </a:xfrm>
          <a:prstGeom prst="rect">
            <a:avLst/>
          </a:prstGeom>
          <a:noFill/>
          <a:ln>
            <a:noFill/>
          </a:ln>
        </p:spPr>
      </p:pic>
      <p:pic>
        <p:nvPicPr>
          <p:cNvPr id="102" name="Google Shape;102;p17"/>
          <p:cNvPicPr preferRelativeResize="0"/>
          <p:nvPr/>
        </p:nvPicPr>
        <p:blipFill>
          <a:blip r:embed="rId4">
            <a:alphaModFix/>
          </a:blip>
          <a:stretch>
            <a:fillRect/>
          </a:stretch>
        </p:blipFill>
        <p:spPr>
          <a:xfrm>
            <a:off x="0" y="800575"/>
            <a:ext cx="4913724" cy="3181625"/>
          </a:xfrm>
          <a:prstGeom prst="rect">
            <a:avLst/>
          </a:prstGeom>
          <a:noFill/>
          <a:ln>
            <a:noFill/>
          </a:ln>
        </p:spPr>
      </p:pic>
      <p:pic>
        <p:nvPicPr>
          <p:cNvPr id="103" name="Google Shape;103;p17"/>
          <p:cNvPicPr preferRelativeResize="0"/>
          <p:nvPr/>
        </p:nvPicPr>
        <p:blipFill>
          <a:blip r:embed="rId5">
            <a:alphaModFix/>
          </a:blip>
          <a:stretch>
            <a:fillRect/>
          </a:stretch>
        </p:blipFill>
        <p:spPr>
          <a:xfrm>
            <a:off x="5106000" y="800575"/>
            <a:ext cx="4063776" cy="2818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1006196" y="115950"/>
            <a:ext cx="7131600" cy="62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t>Sparse Bioavailable Copper</a:t>
            </a:r>
            <a:endParaRPr sz="4000" baseline="30000"/>
          </a:p>
        </p:txBody>
      </p:sp>
      <p:sp>
        <p:nvSpPr>
          <p:cNvPr id="109" name="Google Shape;109;p18"/>
          <p:cNvSpPr txBox="1"/>
          <p:nvPr/>
        </p:nvSpPr>
        <p:spPr>
          <a:xfrm>
            <a:off x="170750" y="1938030"/>
            <a:ext cx="607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0" name="Google Shape;110;p18"/>
          <p:cNvSpPr txBox="1"/>
          <p:nvPr/>
        </p:nvSpPr>
        <p:spPr>
          <a:xfrm>
            <a:off x="571273" y="1557359"/>
            <a:ext cx="607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1" name="Google Shape;111;p18"/>
          <p:cNvSpPr txBox="1"/>
          <p:nvPr/>
        </p:nvSpPr>
        <p:spPr>
          <a:xfrm>
            <a:off x="6057899" y="3848688"/>
            <a:ext cx="3086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Minimum concentration source: Shady A. Amin, et al. (2013)</a:t>
            </a:r>
            <a:endParaRPr sz="800">
              <a:solidFill>
                <a:schemeClr val="dk1"/>
              </a:solidFill>
              <a:latin typeface="Proxima Nova"/>
              <a:ea typeface="Proxima Nova"/>
              <a:cs typeface="Proxima Nova"/>
              <a:sym typeface="Proxima Nova"/>
            </a:endParaRPr>
          </a:p>
        </p:txBody>
      </p:sp>
      <p:pic>
        <p:nvPicPr>
          <p:cNvPr id="112" name="Google Shape;112;p18"/>
          <p:cNvPicPr preferRelativeResize="0"/>
          <p:nvPr/>
        </p:nvPicPr>
        <p:blipFill>
          <a:blip r:embed="rId3">
            <a:alphaModFix/>
          </a:blip>
          <a:stretch>
            <a:fillRect/>
          </a:stretch>
        </p:blipFill>
        <p:spPr>
          <a:xfrm>
            <a:off x="170750" y="4014408"/>
            <a:ext cx="757097" cy="1049425"/>
          </a:xfrm>
          <a:prstGeom prst="rect">
            <a:avLst/>
          </a:prstGeom>
          <a:noFill/>
          <a:ln>
            <a:noFill/>
          </a:ln>
        </p:spPr>
      </p:pic>
      <p:pic>
        <p:nvPicPr>
          <p:cNvPr id="113" name="Google Shape;113;p18"/>
          <p:cNvPicPr preferRelativeResize="0"/>
          <p:nvPr/>
        </p:nvPicPr>
        <p:blipFill>
          <a:blip r:embed="rId4">
            <a:alphaModFix/>
          </a:blip>
          <a:stretch>
            <a:fillRect/>
          </a:stretch>
        </p:blipFill>
        <p:spPr>
          <a:xfrm>
            <a:off x="0" y="859500"/>
            <a:ext cx="4890942" cy="3157825"/>
          </a:xfrm>
          <a:prstGeom prst="rect">
            <a:avLst/>
          </a:prstGeom>
          <a:noFill/>
          <a:ln>
            <a:noFill/>
          </a:ln>
        </p:spPr>
      </p:pic>
      <p:pic>
        <p:nvPicPr>
          <p:cNvPr id="114" name="Google Shape;114;p18"/>
          <p:cNvPicPr preferRelativeResize="0"/>
          <p:nvPr/>
        </p:nvPicPr>
        <p:blipFill>
          <a:blip r:embed="rId5">
            <a:alphaModFix/>
          </a:blip>
          <a:stretch>
            <a:fillRect/>
          </a:stretch>
        </p:blipFill>
        <p:spPr>
          <a:xfrm>
            <a:off x="5161422" y="859488"/>
            <a:ext cx="3982577" cy="29454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414000" y="0"/>
            <a:ext cx="8316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Lab Work: Nitrite Measurements</a:t>
            </a:r>
            <a:endParaRPr sz="4000">
              <a:latin typeface="Proxima Nova Semibold"/>
              <a:ea typeface="Proxima Nova Semibold"/>
              <a:cs typeface="Proxima Nova Semibold"/>
              <a:sym typeface="Proxima Nova Semibold"/>
            </a:endParaRPr>
          </a:p>
        </p:txBody>
      </p:sp>
      <p:sp>
        <p:nvSpPr>
          <p:cNvPr id="120" name="Google Shape;120;p19"/>
          <p:cNvSpPr txBox="1">
            <a:spLocks noGrp="1"/>
          </p:cNvSpPr>
          <p:nvPr>
            <p:ph type="body" idx="1"/>
          </p:nvPr>
        </p:nvSpPr>
        <p:spPr>
          <a:xfrm>
            <a:off x="4572000" y="722100"/>
            <a:ext cx="5544000" cy="29391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AOA produce nitrite</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Nitrite measured with sulfanilamide</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Determine growth</a:t>
            </a:r>
            <a:endParaRPr sz="20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1200"/>
              </a:spcAft>
              <a:buNone/>
            </a:pPr>
            <a:endParaRPr sz="2000">
              <a:solidFill>
                <a:schemeClr val="dk1"/>
              </a:solidFill>
              <a:latin typeface="Proxima Nova Semibold"/>
              <a:ea typeface="Proxima Nova Semibold"/>
              <a:cs typeface="Proxima Nova Semibold"/>
              <a:sym typeface="Proxima Nova Semibold"/>
            </a:endParaRPr>
          </a:p>
        </p:txBody>
      </p:sp>
      <p:pic>
        <p:nvPicPr>
          <p:cNvPr id="121" name="Google Shape;121;p19"/>
          <p:cNvPicPr preferRelativeResize="0"/>
          <p:nvPr/>
        </p:nvPicPr>
        <p:blipFill>
          <a:blip r:embed="rId3">
            <a:alphaModFix/>
          </a:blip>
          <a:stretch>
            <a:fillRect/>
          </a:stretch>
        </p:blipFill>
        <p:spPr>
          <a:xfrm>
            <a:off x="108400" y="3935625"/>
            <a:ext cx="757100" cy="1075075"/>
          </a:xfrm>
          <a:prstGeom prst="rect">
            <a:avLst/>
          </a:prstGeom>
          <a:noFill/>
          <a:ln>
            <a:noFill/>
          </a:ln>
        </p:spPr>
      </p:pic>
      <p:pic>
        <p:nvPicPr>
          <p:cNvPr id="122" name="Google Shape;122;p19"/>
          <p:cNvPicPr preferRelativeResize="0"/>
          <p:nvPr/>
        </p:nvPicPr>
        <p:blipFill>
          <a:blip r:embed="rId4">
            <a:alphaModFix/>
          </a:blip>
          <a:stretch>
            <a:fillRect/>
          </a:stretch>
        </p:blipFill>
        <p:spPr>
          <a:xfrm>
            <a:off x="4734445" y="2385050"/>
            <a:ext cx="4273925" cy="2625650"/>
          </a:xfrm>
          <a:prstGeom prst="rect">
            <a:avLst/>
          </a:prstGeom>
          <a:noFill/>
          <a:ln>
            <a:noFill/>
          </a:ln>
        </p:spPr>
      </p:pic>
      <p:pic>
        <p:nvPicPr>
          <p:cNvPr id="123" name="Google Shape;123;p19"/>
          <p:cNvPicPr preferRelativeResize="0"/>
          <p:nvPr/>
        </p:nvPicPr>
        <p:blipFill>
          <a:blip r:embed="rId5">
            <a:alphaModFix/>
          </a:blip>
          <a:stretch>
            <a:fillRect/>
          </a:stretch>
        </p:blipFill>
        <p:spPr>
          <a:xfrm>
            <a:off x="0" y="1270625"/>
            <a:ext cx="4324350" cy="1114425"/>
          </a:xfrm>
          <a:prstGeom prst="rect">
            <a:avLst/>
          </a:prstGeom>
          <a:noFill/>
          <a:ln>
            <a:noFill/>
          </a:ln>
        </p:spPr>
      </p:pic>
      <p:pic>
        <p:nvPicPr>
          <p:cNvPr id="124" name="Google Shape;124;p19"/>
          <p:cNvPicPr preferRelativeResize="0"/>
          <p:nvPr/>
        </p:nvPicPr>
        <p:blipFill>
          <a:blip r:embed="rId6">
            <a:alphaModFix/>
          </a:blip>
          <a:stretch>
            <a:fillRect/>
          </a:stretch>
        </p:blipFill>
        <p:spPr>
          <a:xfrm>
            <a:off x="0" y="2571750"/>
            <a:ext cx="4433453" cy="1342400"/>
          </a:xfrm>
          <a:prstGeom prst="rect">
            <a:avLst/>
          </a:prstGeom>
          <a:noFill/>
          <a:ln>
            <a:noFill/>
          </a:ln>
        </p:spPr>
      </p:pic>
      <p:sp>
        <p:nvSpPr>
          <p:cNvPr id="125" name="Google Shape;125;p19"/>
          <p:cNvSpPr txBox="1"/>
          <p:nvPr/>
        </p:nvSpPr>
        <p:spPr>
          <a:xfrm>
            <a:off x="919075" y="3914150"/>
            <a:ext cx="2919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Proxima Nova"/>
                <a:ea typeface="Proxima Nova"/>
                <a:cs typeface="Proxima Nova"/>
                <a:sym typeface="Proxima Nova"/>
              </a:rPr>
              <a:t>Modified image credit: Christa Schleper, et al. (2010) </a:t>
            </a:r>
            <a:endParaRPr sz="8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2490300" y="81300"/>
            <a:ext cx="4163400" cy="755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200">
                <a:latin typeface="Proxima Nova Semibold"/>
                <a:ea typeface="Proxima Nova Semibold"/>
                <a:cs typeface="Proxima Nova Semibold"/>
                <a:sym typeface="Proxima Nova Semibold"/>
              </a:rPr>
              <a:t>Lab Work: Cell Counts</a:t>
            </a:r>
            <a:endParaRPr sz="3200">
              <a:latin typeface="Proxima Nova Semibold"/>
              <a:ea typeface="Proxima Nova Semibold"/>
              <a:cs typeface="Proxima Nova Semibold"/>
              <a:sym typeface="Proxima Nova Semibold"/>
            </a:endParaRPr>
          </a:p>
        </p:txBody>
      </p:sp>
      <p:sp>
        <p:nvSpPr>
          <p:cNvPr id="131" name="Google Shape;131;p20"/>
          <p:cNvSpPr txBox="1">
            <a:spLocks noGrp="1"/>
          </p:cNvSpPr>
          <p:nvPr>
            <p:ph type="body" idx="1"/>
          </p:nvPr>
        </p:nvSpPr>
        <p:spPr>
          <a:xfrm>
            <a:off x="48225" y="762000"/>
            <a:ext cx="8837100" cy="927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Proxima Nova Semibold"/>
              <a:buChar char="●"/>
            </a:pPr>
            <a:r>
              <a:rPr lang="en" sz="1800">
                <a:solidFill>
                  <a:schemeClr val="dk1"/>
                </a:solidFill>
                <a:latin typeface="Proxima Nova Semibold"/>
                <a:ea typeface="Proxima Nova Semibold"/>
                <a:cs typeface="Proxima Nova Semibold"/>
                <a:sym typeface="Proxima Nova Semibold"/>
              </a:rPr>
              <a:t>Cells sampled during time points</a:t>
            </a:r>
            <a:endParaRPr sz="1800">
              <a:solidFill>
                <a:schemeClr val="dk1"/>
              </a:solidFill>
              <a:latin typeface="Proxima Nova Semibold"/>
              <a:ea typeface="Proxima Nova Semibold"/>
              <a:cs typeface="Proxima Nova Semibold"/>
              <a:sym typeface="Proxima Nova Semibold"/>
            </a:endParaRPr>
          </a:p>
          <a:p>
            <a:pPr marL="457200" lvl="0" indent="-342900" algn="l" rtl="0">
              <a:spcBef>
                <a:spcPts val="0"/>
              </a:spcBef>
              <a:spcAft>
                <a:spcPts val="0"/>
              </a:spcAft>
              <a:buClr>
                <a:schemeClr val="dk1"/>
              </a:buClr>
              <a:buSzPts val="1800"/>
              <a:buFont typeface="Proxima Nova Semibold"/>
              <a:buChar char="●"/>
            </a:pPr>
            <a:r>
              <a:rPr lang="en" sz="1800">
                <a:solidFill>
                  <a:schemeClr val="dk1"/>
                </a:solidFill>
                <a:latin typeface="Proxima Nova Semibold"/>
                <a:ea typeface="Proxima Nova Semibold"/>
                <a:cs typeface="Proxima Nova Semibold"/>
                <a:sym typeface="Proxima Nova Semibold"/>
              </a:rPr>
              <a:t>Preserved in paraformaldehyde</a:t>
            </a:r>
            <a:endParaRPr sz="1800">
              <a:solidFill>
                <a:schemeClr val="dk1"/>
              </a:solidFill>
              <a:latin typeface="Proxima Nova Semibold"/>
              <a:ea typeface="Proxima Nova Semibold"/>
              <a:cs typeface="Proxima Nova Semibold"/>
              <a:sym typeface="Proxima Nova Semibold"/>
            </a:endParaRPr>
          </a:p>
          <a:p>
            <a:pPr marL="457200" lvl="0" indent="-342900" algn="l" rtl="0">
              <a:spcBef>
                <a:spcPts val="0"/>
              </a:spcBef>
              <a:spcAft>
                <a:spcPts val="0"/>
              </a:spcAft>
              <a:buClr>
                <a:schemeClr val="dk1"/>
              </a:buClr>
              <a:buSzPts val="1800"/>
              <a:buFont typeface="Proxima Nova Semibold"/>
              <a:buChar char="●"/>
            </a:pPr>
            <a:r>
              <a:rPr lang="en" sz="1800">
                <a:solidFill>
                  <a:schemeClr val="dk1"/>
                </a:solidFill>
                <a:latin typeface="Proxima Nova Semibold"/>
                <a:ea typeface="Proxima Nova Semibold"/>
                <a:cs typeface="Proxima Nova Semibold"/>
                <a:sym typeface="Proxima Nova Semibold"/>
              </a:rPr>
              <a:t>DAPI staining for counting</a:t>
            </a:r>
            <a:endParaRPr sz="1800">
              <a:solidFill>
                <a:schemeClr val="dk1"/>
              </a:solidFill>
              <a:latin typeface="Proxima Nova Semibold"/>
              <a:ea typeface="Proxima Nova Semibold"/>
              <a:cs typeface="Proxima Nova Semibold"/>
              <a:sym typeface="Proxima Nova Semibold"/>
            </a:endParaRPr>
          </a:p>
        </p:txBody>
      </p:sp>
      <p:pic>
        <p:nvPicPr>
          <p:cNvPr id="132" name="Google Shape;132;p20"/>
          <p:cNvPicPr preferRelativeResize="0"/>
          <p:nvPr/>
        </p:nvPicPr>
        <p:blipFill>
          <a:blip r:embed="rId3">
            <a:alphaModFix/>
          </a:blip>
          <a:stretch>
            <a:fillRect/>
          </a:stretch>
        </p:blipFill>
        <p:spPr>
          <a:xfrm>
            <a:off x="108400" y="3935625"/>
            <a:ext cx="757100" cy="1075075"/>
          </a:xfrm>
          <a:prstGeom prst="rect">
            <a:avLst/>
          </a:prstGeom>
          <a:noFill/>
          <a:ln>
            <a:noFill/>
          </a:ln>
        </p:spPr>
      </p:pic>
      <p:sp>
        <p:nvSpPr>
          <p:cNvPr id="133" name="Google Shape;133;p20"/>
          <p:cNvSpPr/>
          <p:nvPr/>
        </p:nvSpPr>
        <p:spPr>
          <a:xfrm>
            <a:off x="953400" y="1838175"/>
            <a:ext cx="8190600" cy="330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0"/>
          <p:cNvPicPr preferRelativeResize="0"/>
          <p:nvPr/>
        </p:nvPicPr>
        <p:blipFill>
          <a:blip r:embed="rId4">
            <a:alphaModFix/>
          </a:blip>
          <a:stretch>
            <a:fillRect/>
          </a:stretch>
        </p:blipFill>
        <p:spPr>
          <a:xfrm>
            <a:off x="5252750" y="2168075"/>
            <a:ext cx="3223570" cy="2842625"/>
          </a:xfrm>
          <a:prstGeom prst="rect">
            <a:avLst/>
          </a:prstGeom>
          <a:noFill/>
          <a:ln>
            <a:noFill/>
          </a:ln>
        </p:spPr>
      </p:pic>
      <p:pic>
        <p:nvPicPr>
          <p:cNvPr id="135" name="Google Shape;135;p20"/>
          <p:cNvPicPr preferRelativeResize="0"/>
          <p:nvPr/>
        </p:nvPicPr>
        <p:blipFill>
          <a:blip r:embed="rId5">
            <a:alphaModFix/>
          </a:blip>
          <a:stretch>
            <a:fillRect/>
          </a:stretch>
        </p:blipFill>
        <p:spPr>
          <a:xfrm>
            <a:off x="1681237" y="2144000"/>
            <a:ext cx="2890750" cy="2890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0303"/>
        </a:solidFill>
        <a:effectLst/>
      </p:bgPr>
    </p:bg>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1802100" y="70250"/>
            <a:ext cx="5539800" cy="7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latin typeface="Proxima Nova Semibold"/>
                <a:ea typeface="Proxima Nova Semibold"/>
                <a:cs typeface="Proxima Nova Semibold"/>
                <a:sym typeface="Proxima Nova Semibold"/>
              </a:rPr>
              <a:t>ICP-MS &amp; Other Issues</a:t>
            </a:r>
            <a:endParaRPr sz="4000">
              <a:latin typeface="Proxima Nova Semibold"/>
              <a:ea typeface="Proxima Nova Semibold"/>
              <a:cs typeface="Proxima Nova Semibold"/>
              <a:sym typeface="Proxima Nova Semibold"/>
            </a:endParaRPr>
          </a:p>
        </p:txBody>
      </p:sp>
      <p:sp>
        <p:nvSpPr>
          <p:cNvPr id="141" name="Google Shape;141;p21"/>
          <p:cNvSpPr txBox="1">
            <a:spLocks noGrp="1"/>
          </p:cNvSpPr>
          <p:nvPr>
            <p:ph type="body" idx="1"/>
          </p:nvPr>
        </p:nvSpPr>
        <p:spPr>
          <a:xfrm>
            <a:off x="151275" y="825950"/>
            <a:ext cx="8712600" cy="317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Growth media must be made with low concentrations of copper/iron </a:t>
            </a:r>
            <a:endParaRPr sz="2000">
              <a:solidFill>
                <a:schemeClr val="dk1"/>
              </a:solidFill>
              <a:latin typeface="Proxima Nova Semibold"/>
              <a:ea typeface="Proxima Nova Semibold"/>
              <a:cs typeface="Proxima Nova Semibold"/>
              <a:sym typeface="Proxima Nova Semibold"/>
            </a:endParaRPr>
          </a:p>
          <a:p>
            <a:pPr marL="914400" lvl="1"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Helps identify minimum conc. requirements</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Too much copper/iron has been in media, using ICP-MS (inductively coupled plasma mass spectrometry) to verify we have the correct concentrations</a:t>
            </a:r>
            <a:endParaRPr sz="2000">
              <a:solidFill>
                <a:schemeClr val="dk1"/>
              </a:solidFill>
              <a:latin typeface="Proxima Nova Semibold"/>
              <a:ea typeface="Proxima Nova Semibold"/>
              <a:cs typeface="Proxima Nova Semibold"/>
              <a:sym typeface="Proxima Nova Semibold"/>
            </a:endParaRPr>
          </a:p>
          <a:p>
            <a:pPr marL="457200" lvl="0" indent="-355600" algn="l" rtl="0">
              <a:spcBef>
                <a:spcPts val="0"/>
              </a:spcBef>
              <a:spcAft>
                <a:spcPts val="0"/>
              </a:spcAft>
              <a:buClr>
                <a:schemeClr val="dk1"/>
              </a:buClr>
              <a:buSzPts val="2000"/>
              <a:buFont typeface="Proxima Nova Semibold"/>
              <a:buChar char="●"/>
            </a:pPr>
            <a:r>
              <a:rPr lang="en" sz="2000">
                <a:solidFill>
                  <a:schemeClr val="dk1"/>
                </a:solidFill>
                <a:latin typeface="Proxima Nova Semibold"/>
                <a:ea typeface="Proxima Nova Semibold"/>
                <a:cs typeface="Proxima Nova Semibold"/>
                <a:sym typeface="Proxima Nova Semibold"/>
              </a:rPr>
              <a:t>Filtering media causes issues</a:t>
            </a:r>
            <a:endParaRPr sz="20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0"/>
              </a:spcAft>
              <a:buNone/>
            </a:pPr>
            <a:endParaRPr sz="2000">
              <a:solidFill>
                <a:schemeClr val="dk1"/>
              </a:solidFill>
              <a:latin typeface="Proxima Nova Semibold"/>
              <a:ea typeface="Proxima Nova Semibold"/>
              <a:cs typeface="Proxima Nova Semibold"/>
              <a:sym typeface="Proxima Nova Semibold"/>
            </a:endParaRPr>
          </a:p>
          <a:p>
            <a:pPr marL="457200" lvl="0" indent="0" algn="l" rtl="0">
              <a:spcBef>
                <a:spcPts val="1200"/>
              </a:spcBef>
              <a:spcAft>
                <a:spcPts val="1200"/>
              </a:spcAft>
              <a:buNone/>
            </a:pPr>
            <a:endParaRPr sz="2000">
              <a:solidFill>
                <a:schemeClr val="dk1"/>
              </a:solidFill>
              <a:latin typeface="Proxima Nova Semibold"/>
              <a:ea typeface="Proxima Nova Semibold"/>
              <a:cs typeface="Proxima Nova Semibold"/>
              <a:sym typeface="Proxima Nova Semibold"/>
            </a:endParaRPr>
          </a:p>
        </p:txBody>
      </p:sp>
      <p:pic>
        <p:nvPicPr>
          <p:cNvPr id="142" name="Google Shape;142;p21"/>
          <p:cNvPicPr preferRelativeResize="0"/>
          <p:nvPr/>
        </p:nvPicPr>
        <p:blipFill>
          <a:blip r:embed="rId3">
            <a:alphaModFix/>
          </a:blip>
          <a:stretch>
            <a:fillRect/>
          </a:stretch>
        </p:blipFill>
        <p:spPr>
          <a:xfrm>
            <a:off x="108400" y="3935625"/>
            <a:ext cx="757100" cy="1075075"/>
          </a:xfrm>
          <a:prstGeom prst="rect">
            <a:avLst/>
          </a:prstGeom>
          <a:noFill/>
          <a:ln>
            <a:noFill/>
          </a:ln>
        </p:spPr>
      </p:pic>
      <p:pic>
        <p:nvPicPr>
          <p:cNvPr id="143" name="Google Shape;143;p21"/>
          <p:cNvPicPr preferRelativeResize="0"/>
          <p:nvPr/>
        </p:nvPicPr>
        <p:blipFill>
          <a:blip r:embed="rId4">
            <a:alphaModFix/>
          </a:blip>
          <a:stretch>
            <a:fillRect/>
          </a:stretch>
        </p:blipFill>
        <p:spPr>
          <a:xfrm>
            <a:off x="4571996" y="2475300"/>
            <a:ext cx="4343928" cy="2438950"/>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030303"/>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411</Words>
  <Application>Microsoft Office PowerPoint</Application>
  <PresentationFormat>On-screen Show (16:9)</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Proxima Nova Semibold</vt:lpstr>
      <vt:lpstr>Proxima Nova</vt:lpstr>
      <vt:lpstr>Arial</vt:lpstr>
      <vt:lpstr>Simple Dark</vt:lpstr>
      <vt:lpstr>Where Are All of the Ammonia Oxidizers?: A Tale of Two Metals</vt:lpstr>
      <vt:lpstr>What are Ammonia Oxidizers?</vt:lpstr>
      <vt:lpstr>The Mystery</vt:lpstr>
      <vt:lpstr>Hypothesis: Miserable Metalheads!</vt:lpstr>
      <vt:lpstr>Bountiful Bioavailable Iron</vt:lpstr>
      <vt:lpstr>Sparse Bioavailable Copper</vt:lpstr>
      <vt:lpstr>Lab Work: Nitrite Measurements</vt:lpstr>
      <vt:lpstr>Lab Work: Cell Counts</vt:lpstr>
      <vt:lpstr>ICP-MS &amp; Other Issues</vt:lpstr>
      <vt:lpstr>Preliminary Results (Iron)</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Are All of the Ammonia Oxidizers?: A Tale of Two Metals</dc:title>
  <dc:creator>Michelle A. Coe</dc:creator>
  <cp:lastModifiedBy>Michelle A. Coe</cp:lastModifiedBy>
  <cp:revision>1</cp:revision>
  <dcterms:modified xsi:type="dcterms:W3CDTF">2024-04-09T22:11:08Z</dcterms:modified>
</cp:coreProperties>
</file>